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2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3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4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5APV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1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0</c:v>
                </c:pt>
                <c:pt idx="1">
                  <c:v>11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5BPV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</c:v>
                </c:pt>
                <c:pt idx="1">
                  <c:v>12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5ALU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5BLU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12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5AWÖ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-906034112"/>
        <c:axId val="-906040640"/>
      </c:barChart>
      <c:catAx>
        <c:axId val="-906034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906040640"/>
        <c:crosses val="autoZero"/>
        <c:auto val="1"/>
        <c:lblAlgn val="ctr"/>
        <c:lblOffset val="100"/>
        <c:noMultiLvlLbl val="0"/>
      </c:catAx>
      <c:valAx>
        <c:axId val="-9060406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90603411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739237572208718E-3"/>
          <c:y val="0.10827436846878337"/>
          <c:w val="0.96178683867057035"/>
          <c:h val="0.837572385590963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5APV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1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5</c:v>
                </c:pt>
                <c:pt idx="1">
                  <c:v>13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5BPV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6</c:v>
                </c:pt>
                <c:pt idx="1">
                  <c:v>14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5ALU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7</c:v>
                </c:pt>
                <c:pt idx="1">
                  <c:v>13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5BLU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3</c:v>
                </c:pt>
                <c:pt idx="1">
                  <c:v>12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5AWÖ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3</c:v>
                </c:pt>
                <c:pt idx="1">
                  <c:v>12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-906047168"/>
        <c:axId val="-906048256"/>
      </c:barChart>
      <c:catAx>
        <c:axId val="-906047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906048256"/>
        <c:crosses val="autoZero"/>
        <c:auto val="1"/>
        <c:lblAlgn val="ctr"/>
        <c:lblOffset val="100"/>
        <c:noMultiLvlLbl val="0"/>
      </c:catAx>
      <c:valAx>
        <c:axId val="-9060482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90604716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9.9024659386282396E-2"/>
          <c:w val="0.95956582319295125"/>
          <c:h val="0.83162236463124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5APV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1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2</c:v>
                </c:pt>
                <c:pt idx="1">
                  <c:v>10</c:v>
                </c:pt>
                <c:pt idx="2">
                  <c:v>8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5BPV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</c:v>
                </c:pt>
                <c:pt idx="1">
                  <c:v>9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5ALU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5BLU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1</c:v>
                </c:pt>
                <c:pt idx="1">
                  <c:v>9</c:v>
                </c:pt>
                <c:pt idx="2">
                  <c:v>10</c:v>
                </c:pt>
                <c:pt idx="3">
                  <c:v>1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5AWÖ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7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-906042816"/>
        <c:axId val="-906042272"/>
      </c:barChart>
      <c:catAx>
        <c:axId val="-906042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906042272"/>
        <c:crosses val="autoZero"/>
        <c:auto val="1"/>
        <c:lblAlgn val="ctr"/>
        <c:lblOffset val="100"/>
        <c:noMultiLvlLbl val="0"/>
      </c:catAx>
      <c:valAx>
        <c:axId val="-9060422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90604281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5APV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1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7</c:v>
                </c:pt>
                <c:pt idx="1">
                  <c:v>13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5BPV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3</c:v>
                </c:pt>
                <c:pt idx="1">
                  <c:v>17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5ALU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6</c:v>
                </c:pt>
                <c:pt idx="1">
                  <c:v>14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5BLU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9</c:v>
                </c:pt>
                <c:pt idx="1">
                  <c:v>12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5AWÖ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8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-946949280"/>
        <c:axId val="-946953088"/>
      </c:barChart>
      <c:catAx>
        <c:axId val="-946949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946953088"/>
        <c:crosses val="autoZero"/>
        <c:auto val="1"/>
        <c:lblAlgn val="ctr"/>
        <c:lblOffset val="100"/>
        <c:noMultiLvlLbl val="0"/>
      </c:catAx>
      <c:valAx>
        <c:axId val="-9469530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94694928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25E-2"/>
          <c:y val="0.22637180118110237"/>
          <c:w val="0.95416666666666672"/>
          <c:h val="0.691633612204724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5APV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1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6</c:v>
                </c:pt>
                <c:pt idx="1">
                  <c:v>10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5BPV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7</c:v>
                </c:pt>
                <c:pt idx="1">
                  <c:v>11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5ALU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5BLU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3</c:v>
                </c:pt>
                <c:pt idx="1">
                  <c:v>12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5AWÖ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2</c:v>
                </c:pt>
                <c:pt idx="1">
                  <c:v>10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-946952544"/>
        <c:axId val="-946952000"/>
      </c:barChart>
      <c:catAx>
        <c:axId val="-946952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946952000"/>
        <c:crosses val="autoZero"/>
        <c:auto val="1"/>
        <c:lblAlgn val="ctr"/>
        <c:lblOffset val="100"/>
        <c:noMultiLvlLbl val="0"/>
      </c:catAx>
      <c:valAx>
        <c:axId val="-9469520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94695254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000000000000001E-2"/>
          <c:y val="0.12957480314960629"/>
          <c:w val="0.95416666666666672"/>
          <c:h val="0.80093061023622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5APV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1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</c:v>
                </c:pt>
                <c:pt idx="1">
                  <c:v>12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5BPV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4</c:v>
                </c:pt>
                <c:pt idx="1">
                  <c:v>12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5ALU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5</c:v>
                </c:pt>
                <c:pt idx="1">
                  <c:v>10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5BLU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5</c:v>
                </c:pt>
                <c:pt idx="1">
                  <c:v>14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5AWÖ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3</c:v>
                </c:pt>
                <c:pt idx="1">
                  <c:v>9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-946951456"/>
        <c:axId val="-946948736"/>
      </c:barChart>
      <c:catAx>
        <c:axId val="-946951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946948736"/>
        <c:crosses val="autoZero"/>
        <c:auto val="1"/>
        <c:lblAlgn val="ctr"/>
        <c:lblOffset val="100"/>
        <c:noMultiLvlLbl val="0"/>
      </c:catAx>
      <c:valAx>
        <c:axId val="-9469487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94695145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5APV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1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</c:v>
                </c:pt>
                <c:pt idx="1">
                  <c:v>13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5BPV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1</c:v>
                </c:pt>
                <c:pt idx="1">
                  <c:v>16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5ALU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1</c:v>
                </c:pt>
                <c:pt idx="1">
                  <c:v>14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5BLU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0</c:v>
                </c:pt>
                <c:pt idx="1">
                  <c:v>16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5AWÖ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-906038464"/>
        <c:axId val="-906039008"/>
      </c:barChart>
      <c:catAx>
        <c:axId val="-906038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906039008"/>
        <c:crosses val="autoZero"/>
        <c:auto val="1"/>
        <c:lblAlgn val="ctr"/>
        <c:lblOffset val="100"/>
        <c:noMultiLvlLbl val="0"/>
      </c:catAx>
      <c:valAx>
        <c:axId val="-9060390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90603846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62753740931345E-2"/>
          <c:y val="0.101641718666886"/>
          <c:w val="0.96024660196661227"/>
          <c:h val="0.827172419980901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5APV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1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10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5BPV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1</c:v>
                </c:pt>
                <c:pt idx="1">
                  <c:v>19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5ALU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13</c:v>
                </c:pt>
                <c:pt idx="1">
                  <c:v>7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5BLU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0</c:v>
                </c:pt>
                <c:pt idx="1">
                  <c:v>16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5AWÖ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3</c:v>
                </c:pt>
                <c:pt idx="1">
                  <c:v>12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-906034656"/>
        <c:axId val="-906037920"/>
      </c:barChart>
      <c:catAx>
        <c:axId val="-906034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906037920"/>
        <c:crosses val="autoZero"/>
        <c:auto val="1"/>
        <c:lblAlgn val="ctr"/>
        <c:lblOffset val="100"/>
        <c:noMultiLvlLbl val="0"/>
      </c:catAx>
      <c:valAx>
        <c:axId val="-906037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90603465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083333333333334E-2"/>
          <c:y val="0.11707480314960632"/>
          <c:w val="0.95416666666666672"/>
          <c:h val="0.80093061023622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5APV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1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</c:v>
                </c:pt>
                <c:pt idx="1">
                  <c:v>15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5BPV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4</c:v>
                </c:pt>
                <c:pt idx="1">
                  <c:v>10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5ALU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11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5BLU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5AWÖ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0</c:v>
                </c:pt>
                <c:pt idx="1">
                  <c:v>13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-906046624"/>
        <c:axId val="-906041728"/>
      </c:barChart>
      <c:catAx>
        <c:axId val="-906046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906041728"/>
        <c:crosses val="autoZero"/>
        <c:auto val="1"/>
        <c:lblAlgn val="ctr"/>
        <c:lblOffset val="100"/>
        <c:noMultiLvlLbl val="0"/>
      </c:catAx>
      <c:valAx>
        <c:axId val="-9060417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90604662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499999999999999E-2"/>
          <c:y val="0.1014498031496063"/>
          <c:w val="0.95416666666666672"/>
          <c:h val="0.80093061023622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5APV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1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5BPV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9</c:v>
                </c:pt>
                <c:pt idx="1">
                  <c:v>9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5ALU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8</c:v>
                </c:pt>
                <c:pt idx="1">
                  <c:v>9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5BLU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8</c:v>
                </c:pt>
                <c:pt idx="1">
                  <c:v>10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5AWÖ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13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-906035744"/>
        <c:axId val="-906049344"/>
      </c:barChart>
      <c:catAx>
        <c:axId val="-906035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906049344"/>
        <c:crosses val="autoZero"/>
        <c:auto val="1"/>
        <c:lblAlgn val="ctr"/>
        <c:lblOffset val="100"/>
        <c:noMultiLvlLbl val="0"/>
      </c:catAx>
      <c:valAx>
        <c:axId val="-906049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90603574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5APV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1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</c:v>
                </c:pt>
                <c:pt idx="1">
                  <c:v>8</c:v>
                </c:pt>
                <c:pt idx="2">
                  <c:v>9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5BPV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3</c:v>
                </c:pt>
                <c:pt idx="1">
                  <c:v>8</c:v>
                </c:pt>
                <c:pt idx="2">
                  <c:v>8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5ALU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10</c:v>
                </c:pt>
                <c:pt idx="3">
                  <c:v>6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5BLU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2</c:v>
                </c:pt>
                <c:pt idx="1">
                  <c:v>9</c:v>
                </c:pt>
                <c:pt idx="2">
                  <c:v>9</c:v>
                </c:pt>
                <c:pt idx="3">
                  <c:v>1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5AWÖ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5</c:v>
                </c:pt>
                <c:pt idx="1">
                  <c:v>8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-906044448"/>
        <c:axId val="-906037376"/>
      </c:barChart>
      <c:catAx>
        <c:axId val="-906044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906037376"/>
        <c:crosses val="autoZero"/>
        <c:auto val="1"/>
        <c:lblAlgn val="ctr"/>
        <c:lblOffset val="100"/>
        <c:noMultiLvlLbl val="0"/>
      </c:catAx>
      <c:valAx>
        <c:axId val="-906037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90604444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916666666666665E-2"/>
          <c:y val="0.11707480314960632"/>
          <c:w val="0.95416666666666672"/>
          <c:h val="0.80093061023622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5APV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1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13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5BPV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12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5ALU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5BLU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15</c:v>
                </c:pt>
                <c:pt idx="3">
                  <c:v>1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5AWÖ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2</c:v>
                </c:pt>
                <c:pt idx="1">
                  <c:v>11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-906041184"/>
        <c:axId val="-906043904"/>
      </c:barChart>
      <c:catAx>
        <c:axId val="-906041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906043904"/>
        <c:crosses val="autoZero"/>
        <c:auto val="1"/>
        <c:lblAlgn val="ctr"/>
        <c:lblOffset val="100"/>
        <c:noMultiLvlLbl val="0"/>
      </c:catAx>
      <c:valAx>
        <c:axId val="-9060439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90604118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0258064134082386"/>
          <c:w val="0.95758483753580959"/>
          <c:h val="0.815739210962293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5APV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1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5BPV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8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5ALU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13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5BLU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0</c:v>
                </c:pt>
                <c:pt idx="1">
                  <c:v>19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5AWÖ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-906046080"/>
        <c:axId val="-906036832"/>
      </c:barChart>
      <c:catAx>
        <c:axId val="-906046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906036832"/>
        <c:crosses val="autoZero"/>
        <c:auto val="1"/>
        <c:lblAlgn val="ctr"/>
        <c:lblOffset val="100"/>
        <c:noMultiLvlLbl val="0"/>
      </c:catAx>
      <c:valAx>
        <c:axId val="-9060368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90604608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5APV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1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2</c:v>
                </c:pt>
                <c:pt idx="1">
                  <c:v>16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5BPV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9</c:v>
                </c:pt>
                <c:pt idx="1">
                  <c:v>12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5ALU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4</c:v>
                </c:pt>
                <c:pt idx="1">
                  <c:v>14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5BLU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10</c:v>
                </c:pt>
                <c:pt idx="1">
                  <c:v>11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5AWÖ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5</c:v>
                </c:pt>
                <c:pt idx="1">
                  <c:v>9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-906040096"/>
        <c:axId val="-906048800"/>
      </c:barChart>
      <c:catAx>
        <c:axId val="-906040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906048800"/>
        <c:crosses val="autoZero"/>
        <c:auto val="1"/>
        <c:lblAlgn val="ctr"/>
        <c:lblOffset val="100"/>
        <c:noMultiLvlLbl val="0"/>
      </c:catAx>
      <c:valAx>
        <c:axId val="-9060488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90604009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5APV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1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14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5BPV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9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5ALU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10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5BLU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0</c:v>
                </c:pt>
                <c:pt idx="1">
                  <c:v>16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5AWÖ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8</c:v>
                </c:pt>
                <c:pt idx="3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-906047712"/>
        <c:axId val="-906036288"/>
      </c:barChart>
      <c:catAx>
        <c:axId val="-906047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906036288"/>
        <c:crosses val="autoZero"/>
        <c:auto val="1"/>
        <c:lblAlgn val="ctr"/>
        <c:lblOffset val="100"/>
        <c:noMultiLvlLbl val="0"/>
      </c:catAx>
      <c:valAx>
        <c:axId val="-9060362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90604771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62C4-2F8B-4732-A6E8-5742E3889E3A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D566-386B-478E-BF5A-0A58B55D1C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75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62C4-2F8B-4732-A6E8-5742E3889E3A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D566-386B-478E-BF5A-0A58B55D1C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6227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62C4-2F8B-4732-A6E8-5742E3889E3A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D566-386B-478E-BF5A-0A58B55D1C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938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62C4-2F8B-4732-A6E8-5742E3889E3A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D566-386B-478E-BF5A-0A58B55D1C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78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62C4-2F8B-4732-A6E8-5742E3889E3A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D566-386B-478E-BF5A-0A58B55D1C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44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62C4-2F8B-4732-A6E8-5742E3889E3A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D566-386B-478E-BF5A-0A58B55D1C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37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62C4-2F8B-4732-A6E8-5742E3889E3A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D566-386B-478E-BF5A-0A58B55D1C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027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62C4-2F8B-4732-A6E8-5742E3889E3A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D566-386B-478E-BF5A-0A58B55D1C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3408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62C4-2F8B-4732-A6E8-5742E3889E3A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D566-386B-478E-BF5A-0A58B55D1C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302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62C4-2F8B-4732-A6E8-5742E3889E3A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D566-386B-478E-BF5A-0A58B55D1C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698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62C4-2F8B-4732-A6E8-5742E3889E3A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D566-386B-478E-BF5A-0A58B55D1C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801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A62C4-2F8B-4732-A6E8-5742E3889E3A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3D566-386B-478E-BF5A-0A58B55D1C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532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331752" y="1627293"/>
            <a:ext cx="8231336" cy="3321223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Umfrage </a:t>
            </a:r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unter den </a:t>
            </a:r>
            <a:b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Schüler/-Innen </a:t>
            </a:r>
            <a:b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der </a:t>
            </a:r>
            <a:b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Abschlussklassen 2017/18</a:t>
            </a:r>
            <a:endParaRPr lang="de-DE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0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41068097"/>
              </p:ext>
            </p:extLst>
          </p:nvPr>
        </p:nvGraphicFramePr>
        <p:xfrm>
          <a:off x="919329" y="2000922"/>
          <a:ext cx="6718601" cy="4673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54192" y="86061"/>
            <a:ext cx="88392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Wurde der Erwerb von Kompetenzen im Bereich der Informations- und Kommunikationskompetenzen im </a:t>
            </a:r>
            <a:r>
              <a:rPr lang="de-D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Verlauf </a:t>
            </a:r>
            <a:r>
              <a:rPr lang="de-DE" sz="2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fünf Schuljahre unterstützt</a:t>
            </a:r>
          </a:p>
        </p:txBody>
      </p:sp>
    </p:spTree>
    <p:extLst>
      <p:ext uri="{BB962C8B-B14F-4D97-AF65-F5344CB8AC3E}">
        <p14:creationId xmlns:p14="http://schemas.microsoft.com/office/powerpoint/2010/main" val="784814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406213379"/>
              </p:ext>
            </p:extLst>
          </p:nvPr>
        </p:nvGraphicFramePr>
        <p:xfrm>
          <a:off x="1097275" y="1495313"/>
          <a:ext cx="7311617" cy="4980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616769" y="129092"/>
            <a:ext cx="82726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Gab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Verlauf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Schuljahre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genügend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Möglichkeiten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das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Präsentieren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von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Arbeitsergebnissen</a:t>
            </a:r>
            <a:r>
              <a:rPr lang="en-US" sz="28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sz="28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üben</a:t>
            </a:r>
            <a:r>
              <a:rPr lang="en-US" sz="28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0917865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044566084"/>
              </p:ext>
            </p:extLst>
          </p:nvPr>
        </p:nvGraphicFramePr>
        <p:xfrm>
          <a:off x="1140311" y="2053217"/>
          <a:ext cx="6909996" cy="4804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140311" y="237335"/>
            <a:ext cx="67773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War das Eigenverantwortliche Lernen (EVA-Projekt, andere Projekte) hilfreich für deinen schulischen Werdegang?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8046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553372169"/>
              </p:ext>
            </p:extLst>
          </p:nvPr>
        </p:nvGraphicFramePr>
        <p:xfrm>
          <a:off x="848060" y="1772270"/>
          <a:ext cx="7329546" cy="4948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484094" y="290456"/>
            <a:ext cx="80574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Waren die durchgeführten Fachtage und/oder Einladung von Experten wichtig für den Lernprozess?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64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547188700"/>
              </p:ext>
            </p:extLst>
          </p:nvPr>
        </p:nvGraphicFramePr>
        <p:xfrm>
          <a:off x="958326" y="1558363"/>
          <a:ext cx="7356437" cy="5208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hteck 2"/>
          <p:cNvSpPr/>
          <p:nvPr/>
        </p:nvSpPr>
        <p:spPr>
          <a:xfrm>
            <a:off x="424927" y="412851"/>
            <a:ext cx="84232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War die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Erstellung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einer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Facharbeit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sinnvolle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schulische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Arbeit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1068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048279415"/>
              </p:ext>
            </p:extLst>
          </p:nvPr>
        </p:nvGraphicFramePr>
        <p:xfrm>
          <a:off x="1396698" y="1773519"/>
          <a:ext cx="6845451" cy="4917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hteck 2"/>
          <p:cNvSpPr/>
          <p:nvPr/>
        </p:nvSpPr>
        <p:spPr>
          <a:xfrm>
            <a:off x="591669" y="209361"/>
            <a:ext cx="867066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War das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Schulklima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an der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Fachoberschule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Landwirtschaft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Bewältigung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Schulalltags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förderlich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47333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04865164"/>
              </p:ext>
            </p:extLst>
          </p:nvPr>
        </p:nvGraphicFramePr>
        <p:xfrm>
          <a:off x="1004046" y="1289424"/>
          <a:ext cx="7264998" cy="5450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hteck 2"/>
          <p:cNvSpPr/>
          <p:nvPr/>
        </p:nvSpPr>
        <p:spPr>
          <a:xfrm>
            <a:off x="360053" y="186884"/>
            <a:ext cx="85529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Waren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organisatorischen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Abläufe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an der Schule den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Erfordernissen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entsprechend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94771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903247521"/>
              </p:ext>
            </p:extLst>
          </p:nvPr>
        </p:nvGraphicFramePr>
        <p:xfrm>
          <a:off x="889298" y="1463039"/>
          <a:ext cx="7483737" cy="5109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hteck 1"/>
          <p:cNvSpPr/>
          <p:nvPr/>
        </p:nvSpPr>
        <p:spPr>
          <a:xfrm>
            <a:off x="225911" y="237335"/>
            <a:ext cx="88105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Wurden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Erwartungen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die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der Wahl der Schule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verbunden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waren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erfüllt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5652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955107810"/>
              </p:ext>
            </p:extLst>
          </p:nvPr>
        </p:nvGraphicFramePr>
        <p:xfrm>
          <a:off x="1127759" y="1977913"/>
          <a:ext cx="7028330" cy="4681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hteck 3"/>
          <p:cNvSpPr/>
          <p:nvPr/>
        </p:nvSpPr>
        <p:spPr>
          <a:xfrm>
            <a:off x="430306" y="218633"/>
            <a:ext cx="84232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War das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Studium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an der Schule gut auf den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Erwerb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fachlichen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Kompetenzen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ausgerichtet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9818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642812316"/>
              </p:ext>
            </p:extLst>
          </p:nvPr>
        </p:nvGraphicFramePr>
        <p:xfrm>
          <a:off x="934121" y="1592289"/>
          <a:ext cx="7361817" cy="5141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hteck 4"/>
          <p:cNvSpPr/>
          <p:nvPr/>
        </p:nvSpPr>
        <p:spPr>
          <a:xfrm>
            <a:off x="301214" y="207294"/>
            <a:ext cx="86276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War das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Studium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an der Schule gut auf den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Erwerb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überfachlichen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persönlichen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Kompetenzen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ausgerichtet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0544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577207393"/>
              </p:ext>
            </p:extLst>
          </p:nvPr>
        </p:nvGraphicFramePr>
        <p:xfrm>
          <a:off x="1229956" y="1569124"/>
          <a:ext cx="6996057" cy="5036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hteck 2"/>
          <p:cNvSpPr/>
          <p:nvPr/>
        </p:nvSpPr>
        <p:spPr>
          <a:xfrm>
            <a:off x="505609" y="434366"/>
            <a:ext cx="84447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Hast du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Rückblick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den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richtigen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Schwerpunkt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gewählt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69606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523130931"/>
              </p:ext>
            </p:extLst>
          </p:nvPr>
        </p:nvGraphicFramePr>
        <p:xfrm>
          <a:off x="1073971" y="1558365"/>
          <a:ext cx="7060603" cy="5122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hteck 2"/>
          <p:cNvSpPr/>
          <p:nvPr/>
        </p:nvSpPr>
        <p:spPr>
          <a:xfrm>
            <a:off x="301214" y="477106"/>
            <a:ext cx="86061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Sind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deiner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Meinung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nach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drei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Schwerpunkte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genügend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unterscheidbar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33420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952053115"/>
              </p:ext>
            </p:extLst>
          </p:nvPr>
        </p:nvGraphicFramePr>
        <p:xfrm>
          <a:off x="987909" y="1526091"/>
          <a:ext cx="7297270" cy="5046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hteck 2"/>
          <p:cNvSpPr/>
          <p:nvPr/>
        </p:nvSpPr>
        <p:spPr>
          <a:xfrm>
            <a:off x="387274" y="336967"/>
            <a:ext cx="84985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Hat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Verlauf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fünf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Schuljahre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genügend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Möglichkeiten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praktisches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Lernen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gegeben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23415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319972408"/>
              </p:ext>
            </p:extLst>
          </p:nvPr>
        </p:nvGraphicFramePr>
        <p:xfrm>
          <a:off x="874955" y="1913368"/>
          <a:ext cx="7415606" cy="4826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hteck 2"/>
          <p:cNvSpPr/>
          <p:nvPr/>
        </p:nvSpPr>
        <p:spPr>
          <a:xfrm>
            <a:off x="193638" y="315160"/>
            <a:ext cx="87782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Hat das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Studium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in den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fünf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Schuljahren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genügend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Gelegenheit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Vermittlung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von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gefestigten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sprachlichen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Kompetenzen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geboten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949986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157758685"/>
              </p:ext>
            </p:extLst>
          </p:nvPr>
        </p:nvGraphicFramePr>
        <p:xfrm>
          <a:off x="763793" y="1355464"/>
          <a:ext cx="7573382" cy="4826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957429" y="193636"/>
            <a:ext cx="75733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Waren die durchgeführten Lehrausgänge eine Unterstützung im Lernprozess</a:t>
            </a:r>
          </a:p>
        </p:txBody>
      </p:sp>
    </p:spTree>
    <p:extLst>
      <p:ext uri="{BB962C8B-B14F-4D97-AF65-F5344CB8AC3E}">
        <p14:creationId xmlns:p14="http://schemas.microsoft.com/office/powerpoint/2010/main" val="3733540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207</Words>
  <Application>Microsoft Office PowerPoint</Application>
  <PresentationFormat>Bildschirmpräsentation (4:3)</PresentationFormat>
  <Paragraphs>16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Umfrage unter den  Schüler/-Innen  der  Abschlussklassen 2017/18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Hannes Christoph</dc:creator>
  <cp:lastModifiedBy>Hannes Christoph</cp:lastModifiedBy>
  <cp:revision>13</cp:revision>
  <dcterms:created xsi:type="dcterms:W3CDTF">2018-11-14T20:33:45Z</dcterms:created>
  <dcterms:modified xsi:type="dcterms:W3CDTF">2018-11-15T11:00:28Z</dcterms:modified>
</cp:coreProperties>
</file>