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07589676290468E-2"/>
          <c:y val="2.1879155315823445E-2"/>
          <c:w val="0.93092574365704284"/>
          <c:h val="0.77785697807937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5-4B9D-9C55-B5A8224A767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5-4B9D-9C55-B5A8224A767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5-4B9D-9C55-B5A8224A767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5-4B9D-9C55-B5A8224A767D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2588888"/>
        <c:axId val="322583312"/>
      </c:barChart>
      <c:catAx>
        <c:axId val="32258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83312"/>
        <c:crosses val="autoZero"/>
        <c:auto val="1"/>
        <c:lblAlgn val="ctr"/>
        <c:lblOffset val="100"/>
        <c:noMultiLvlLbl val="0"/>
      </c:catAx>
      <c:valAx>
        <c:axId val="32258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2588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</c:v>
                </c:pt>
                <c:pt idx="1">
                  <c:v>15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5-402E-A691-5D218AE2F96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25-402E-A691-5D218AE2F96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25-402E-A691-5D218AE2F96A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25-402E-A691-5D218AE2F96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1465632"/>
        <c:axId val="561467600"/>
      </c:barChart>
      <c:catAx>
        <c:axId val="5614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1467600"/>
        <c:crosses val="autoZero"/>
        <c:auto val="1"/>
        <c:lblAlgn val="ctr"/>
        <c:lblOffset val="100"/>
        <c:noMultiLvlLbl val="0"/>
      </c:catAx>
      <c:valAx>
        <c:axId val="56146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146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8-4C0D-AB6E-92B0A4A08D8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8-4C0D-AB6E-92B0A4A08D8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48-4C0D-AB6E-92B0A4A08D8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4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48-4C0D-AB6E-92B0A4A08D88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3996696"/>
        <c:axId val="553995056"/>
      </c:barChart>
      <c:catAx>
        <c:axId val="55399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3995056"/>
        <c:crosses val="autoZero"/>
        <c:auto val="1"/>
        <c:lblAlgn val="ctr"/>
        <c:lblOffset val="100"/>
        <c:noMultiLvlLbl val="0"/>
      </c:catAx>
      <c:valAx>
        <c:axId val="55399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399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2-4D7F-9F2E-56E3F17AFE9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9</c:v>
                </c:pt>
                <c:pt idx="1">
                  <c:v>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B2-4D7F-9F2E-56E3F17AFE9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B2-4D7F-9F2E-56E3F17AFE9B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B2-4D7F-9F2E-56E3F17AFE9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3990136"/>
        <c:axId val="554003256"/>
      </c:barChart>
      <c:catAx>
        <c:axId val="55399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4003256"/>
        <c:crosses val="autoZero"/>
        <c:auto val="1"/>
        <c:lblAlgn val="ctr"/>
        <c:lblOffset val="100"/>
        <c:noMultiLvlLbl val="0"/>
      </c:catAx>
      <c:valAx>
        <c:axId val="554003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399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58538385826774E-2"/>
          <c:y val="0.12664461573298377"/>
          <c:w val="0.92229146161417319"/>
          <c:h val="0.74404904379619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56-4CC0-95DD-25BB60429C5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56-4CC0-95DD-25BB60429C5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56-4CC0-95DD-25BB60429C5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56-4CC0-95DD-25BB60429C54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3170040"/>
        <c:axId val="553162824"/>
      </c:barChart>
      <c:catAx>
        <c:axId val="55317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3162824"/>
        <c:crosses val="autoZero"/>
        <c:auto val="1"/>
        <c:lblAlgn val="ctr"/>
        <c:lblOffset val="100"/>
        <c:noMultiLvlLbl val="0"/>
      </c:catAx>
      <c:valAx>
        <c:axId val="55316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317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53113045247197E-2"/>
          <c:y val="1.8042087183260964E-2"/>
          <c:w val="0.96064688695475275"/>
          <c:h val="0.8629852309023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</c:v>
                </c:pt>
                <c:pt idx="1">
                  <c:v>15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1-4C34-BC7E-627DE472F70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B1-4C34-BC7E-627DE472F700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B1-4C34-BC7E-627DE472F700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B1-4C34-BC7E-627DE472F700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680696"/>
        <c:axId val="555680368"/>
      </c:barChart>
      <c:catAx>
        <c:axId val="55568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80368"/>
        <c:crosses val="autoZero"/>
        <c:auto val="1"/>
        <c:lblAlgn val="ctr"/>
        <c:lblOffset val="100"/>
        <c:noMultiLvlLbl val="0"/>
      </c:catAx>
      <c:valAx>
        <c:axId val="55568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8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50381424224703E-2"/>
          <c:y val="1.5389829282611404E-2"/>
          <c:w val="0.95694961857577532"/>
          <c:h val="0.82594734032013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F-48A2-98AF-F158C6CFF81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EF-48A2-98AF-F158C6CFF81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EF-48A2-98AF-F158C6CFF81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EF-48A2-98AF-F158C6CFF818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188880"/>
        <c:axId val="562203640"/>
      </c:barChart>
      <c:catAx>
        <c:axId val="56218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2203640"/>
        <c:crosses val="autoZero"/>
        <c:auto val="1"/>
        <c:lblAlgn val="ctr"/>
        <c:lblOffset val="100"/>
        <c:noMultiLvlLbl val="0"/>
      </c:catAx>
      <c:valAx>
        <c:axId val="56220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218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der landwirtsch., naturw., technische Schwerpunkt der Schule</c:v>
                </c:pt>
                <c:pt idx="1">
                  <c:v>der Wusch der Eltern</c:v>
                </c:pt>
                <c:pt idx="2">
                  <c:v>Freunde oder Mitschüler, die diese Schule gewählt haben</c:v>
                </c:pt>
                <c:pt idx="3">
                  <c:v>dass bereits Geschwister diese Schule besucht haben</c:v>
                </c:pt>
                <c:pt idx="4">
                  <c:v>Informationen beim Tag der offenen Tür</c:v>
                </c:pt>
                <c:pt idx="5">
                  <c:v>Informationen über die Internetseite oder andere Medien</c:v>
                </c:pt>
                <c:pt idx="6">
                  <c:v>Wohnortnähe</c:v>
                </c:pt>
                <c:pt idx="7">
                  <c:v>Anderes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15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  <c:pt idx="5">
                  <c:v>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9-45C0-9963-21D7AE10022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der landwirtsch., naturw., technische Schwerpunkt der Schule</c:v>
                </c:pt>
                <c:pt idx="1">
                  <c:v>der Wusch der Eltern</c:v>
                </c:pt>
                <c:pt idx="2">
                  <c:v>Freunde oder Mitschüler, die diese Schule gewählt haben</c:v>
                </c:pt>
                <c:pt idx="3">
                  <c:v>dass bereits Geschwister diese Schule besucht haben</c:v>
                </c:pt>
                <c:pt idx="4">
                  <c:v>Informationen beim Tag der offenen Tür</c:v>
                </c:pt>
                <c:pt idx="5">
                  <c:v>Informationen über die Internetseite oder andere Medien</c:v>
                </c:pt>
                <c:pt idx="6">
                  <c:v>Wohnortnähe</c:v>
                </c:pt>
                <c:pt idx="7">
                  <c:v>Anderes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17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9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9-45C0-9963-21D7AE10022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der landwirtsch., naturw., technische Schwerpunkt der Schule</c:v>
                </c:pt>
                <c:pt idx="1">
                  <c:v>der Wusch der Eltern</c:v>
                </c:pt>
                <c:pt idx="2">
                  <c:v>Freunde oder Mitschüler, die diese Schule gewählt haben</c:v>
                </c:pt>
                <c:pt idx="3">
                  <c:v>dass bereits Geschwister diese Schule besucht haben</c:v>
                </c:pt>
                <c:pt idx="4">
                  <c:v>Informationen beim Tag der offenen Tür</c:v>
                </c:pt>
                <c:pt idx="5">
                  <c:v>Informationen über die Internetseite oder andere Medien</c:v>
                </c:pt>
                <c:pt idx="6">
                  <c:v>Wohnortnähe</c:v>
                </c:pt>
                <c:pt idx="7">
                  <c:v>Anderes</c:v>
                </c:pt>
              </c:strCache>
            </c:str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14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9-45C0-9963-21D7AE10022A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der landwirtsch., naturw., technische Schwerpunkt der Schule</c:v>
                </c:pt>
                <c:pt idx="1">
                  <c:v>der Wusch der Eltern</c:v>
                </c:pt>
                <c:pt idx="2">
                  <c:v>Freunde oder Mitschüler, die diese Schule gewählt haben</c:v>
                </c:pt>
                <c:pt idx="3">
                  <c:v>dass bereits Geschwister diese Schule besucht haben</c:v>
                </c:pt>
                <c:pt idx="4">
                  <c:v>Informationen beim Tag der offenen Tür</c:v>
                </c:pt>
                <c:pt idx="5">
                  <c:v>Informationen über die Internetseite oder andere Medien</c:v>
                </c:pt>
                <c:pt idx="6">
                  <c:v>Wohnortnähe</c:v>
                </c:pt>
                <c:pt idx="7">
                  <c:v>Anderes</c:v>
                </c:pt>
              </c:strCache>
            </c:strRef>
          </c:cat>
          <c:val>
            <c:numRef>
              <c:f>Tabelle1!$E$2:$E$9</c:f>
              <c:numCache>
                <c:formatCode>General</c:formatCode>
                <c:ptCount val="8"/>
                <c:pt idx="0">
                  <c:v>18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49-45C0-9963-21D7AE10022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676432"/>
        <c:axId val="555670200"/>
      </c:barChart>
      <c:catAx>
        <c:axId val="55567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70200"/>
        <c:crosses val="autoZero"/>
        <c:auto val="1"/>
        <c:lblAlgn val="ctr"/>
        <c:lblOffset val="100"/>
        <c:noMultiLvlLbl val="0"/>
      </c:catAx>
      <c:valAx>
        <c:axId val="55567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7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58538385826774E-2"/>
          <c:y val="1.7121184970399547E-2"/>
          <c:w val="0.93635396161417328"/>
          <c:h val="0.86529122383789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0C-4B64-B391-D5888436FF7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0C-4B64-B391-D5888436FF7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0C-4B64-B391-D5888436FF75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0C-4B64-B391-D5888436FF75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253120"/>
        <c:axId val="328245576"/>
      </c:barChart>
      <c:catAx>
        <c:axId val="3282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8245576"/>
        <c:crosses val="autoZero"/>
        <c:auto val="1"/>
        <c:lblAlgn val="ctr"/>
        <c:lblOffset val="100"/>
        <c:noMultiLvlLbl val="0"/>
      </c:catAx>
      <c:valAx>
        <c:axId val="32824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825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8-4289-AA8C-1C109D180BC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8-4289-AA8C-1C109D180BC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38-4289-AA8C-1C109D180BC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38-4289-AA8C-1C109D180BCD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092392"/>
        <c:axId val="386092720"/>
      </c:barChart>
      <c:catAx>
        <c:axId val="386092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6092720"/>
        <c:crosses val="autoZero"/>
        <c:auto val="1"/>
        <c:lblAlgn val="ctr"/>
        <c:lblOffset val="100"/>
        <c:noMultiLvlLbl val="0"/>
      </c:catAx>
      <c:valAx>
        <c:axId val="38609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609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746643960445528E-2"/>
          <c:y val="3.3438844770657596E-2"/>
          <c:w val="0.95125335603955452"/>
          <c:h val="0.8166352015341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B-488A-A29F-131CF55922E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6B-488A-A29F-131CF55922E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6B-488A-A29F-131CF55922E9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6B-488A-A29F-131CF55922E9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2863056"/>
        <c:axId val="392955464"/>
      </c:barChart>
      <c:catAx>
        <c:axId val="39286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2955464"/>
        <c:crosses val="autoZero"/>
        <c:auto val="1"/>
        <c:lblAlgn val="ctr"/>
        <c:lblOffset val="100"/>
        <c:noMultiLvlLbl val="0"/>
      </c:catAx>
      <c:valAx>
        <c:axId val="39295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286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Lern- und Aufgabenhilfe</c:v>
                </c:pt>
                <c:pt idx="1">
                  <c:v>Aufholwoche im Januar</c:v>
                </c:pt>
                <c:pt idx="2">
                  <c:v>Stützkurse im Juni</c:v>
                </c:pt>
                <c:pt idx="3">
                  <c:v>Lernberatung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9-44B6-A3EF-19C11B88F26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Lern- und Aufgabenhilfe</c:v>
                </c:pt>
                <c:pt idx="1">
                  <c:v>Aufholwoche im Januar</c:v>
                </c:pt>
                <c:pt idx="2">
                  <c:v>Stützkurse im Juni</c:v>
                </c:pt>
                <c:pt idx="3">
                  <c:v>Lernberatung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9-44B6-A3EF-19C11B88F26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Lern- und Aufgabenhilfe</c:v>
                </c:pt>
                <c:pt idx="1">
                  <c:v>Aufholwoche im Januar</c:v>
                </c:pt>
                <c:pt idx="2">
                  <c:v>Stützkurse im Juni</c:v>
                </c:pt>
                <c:pt idx="3">
                  <c:v>Lernberatung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14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89-44B6-A3EF-19C11B88F26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Lern- und Aufgabenhilfe</c:v>
                </c:pt>
                <c:pt idx="1">
                  <c:v>Aufholwoche im Januar</c:v>
                </c:pt>
                <c:pt idx="2">
                  <c:v>Stützkurse im Juni</c:v>
                </c:pt>
                <c:pt idx="3">
                  <c:v>Lernberatung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89-44B6-A3EF-19C11B88F264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9771416"/>
        <c:axId val="329770760"/>
      </c:barChart>
      <c:catAx>
        <c:axId val="32977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9770760"/>
        <c:crosses val="autoZero"/>
        <c:auto val="1"/>
        <c:lblAlgn val="ctr"/>
        <c:lblOffset val="100"/>
        <c:noMultiLvlLbl val="0"/>
      </c:catAx>
      <c:valAx>
        <c:axId val="32977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9771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A-40B4-BB65-8E71F3AFB10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FA-40B4-BB65-8E71F3AFB107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FA-40B4-BB65-8E71F3AFB107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FA-40B4-BB65-8E71F3AFB10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674136"/>
        <c:axId val="555675448"/>
      </c:barChart>
      <c:catAx>
        <c:axId val="555674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75448"/>
        <c:crosses val="autoZero"/>
        <c:auto val="1"/>
        <c:lblAlgn val="ctr"/>
        <c:lblOffset val="100"/>
        <c:noMultiLvlLbl val="0"/>
      </c:catAx>
      <c:valAx>
        <c:axId val="555675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5674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96-4412-8F55-AD1B8ECFDD9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96-4412-8F55-AD1B8ECFDD9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96-4412-8F55-AD1B8ECFDD9C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96-4412-8F55-AD1B8ECFDD9C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1464976"/>
        <c:axId val="561470880"/>
      </c:barChart>
      <c:catAx>
        <c:axId val="56146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1470880"/>
        <c:crosses val="autoZero"/>
        <c:auto val="1"/>
        <c:lblAlgn val="ctr"/>
        <c:lblOffset val="100"/>
        <c:noMultiLvlLbl val="0"/>
      </c:catAx>
      <c:valAx>
        <c:axId val="56147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6146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1-4C04-8217-8BB692D76D9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3</c:v>
                </c:pt>
                <c:pt idx="1">
                  <c:v>15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81-4C04-8217-8BB692D76D9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81-4C04-8217-8BB692D76D9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81-4C04-8217-8BB692D76D98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694672"/>
        <c:axId val="323695000"/>
      </c:barChart>
      <c:catAx>
        <c:axId val="32369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3695000"/>
        <c:crosses val="autoZero"/>
        <c:auto val="1"/>
        <c:lblAlgn val="ctr"/>
        <c:lblOffset val="100"/>
        <c:noMultiLvlLbl val="0"/>
      </c:catAx>
      <c:valAx>
        <c:axId val="32369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369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Klasse 2A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6-48E5-B8A1-8F9958CE243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Klasse 2C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6-48E5-B8A1-8F9958CE243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Klasse 2D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46-48E5-B8A1-8F9958CE243A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Klasse 2E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ja, sehr</c:v>
                </c:pt>
                <c:pt idx="1">
                  <c:v>ja</c:v>
                </c:pt>
                <c:pt idx="2">
                  <c:v>nicht ganz</c:v>
                </c:pt>
                <c:pt idx="3">
                  <c:v>gar nicht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46-48E5-B8A1-8F9958CE243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8426880"/>
        <c:axId val="398431800"/>
      </c:barChart>
      <c:catAx>
        <c:axId val="39842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8431800"/>
        <c:crosses val="autoZero"/>
        <c:auto val="1"/>
        <c:lblAlgn val="ctr"/>
        <c:lblOffset val="100"/>
        <c:noMultiLvlLbl val="0"/>
      </c:catAx>
      <c:valAx>
        <c:axId val="39843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842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94C79-7AAF-4677-A1B0-F9301D646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742EB38-77FC-489A-A8A9-D55801617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8BB2A-99AD-4D92-93C6-56425E32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4436BC-EF83-4AEE-8DB2-6BE5704D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F999E8-EC90-4A13-9ED7-CDA128D7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CFBC5-B161-41C8-BEC8-DD3BA468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10081C-3AAF-457E-906B-CAC2F80EE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783A9B-B01F-4CD6-8815-62F2327B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B91AA6-FFEC-4C2A-AAD2-591C8A09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950BE-761B-47C1-A1AC-52ECB3C3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55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823E77-2EE4-4400-82C1-9D51EFA30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134921-1D3C-422C-A92A-5369C7AA9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F4E959-DD2D-4F86-A18F-4986ECFF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8B1D6C-9F5D-47B8-ACF8-9E107F54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D8BDFB-F78F-4BB8-9CC5-C383AC41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74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E9BD5-3A03-4963-AC28-93695B3EA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77781F-6783-44D5-9916-7BE228A3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59FDC6-B837-4720-9220-5A35891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E20AF-CB88-4C45-BC98-268DAA73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857AD-988D-43F8-A03E-16B48FE6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8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5EE1B-739E-4378-8836-AF6F3D8F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282706-790E-44A3-B353-B65F4A1DE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C866C-5084-44AA-9C26-C8868F2F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9104DB-399B-4B58-AED5-0CB32CEDE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097E64-EBAB-4047-A1C8-75D49535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68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BB60B-A737-4B62-AA6D-4662C47F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A22439-86D4-4FAB-AADE-4229182AA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F13778-E110-4F97-AE90-D22ED6899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770C5E-06EF-49D0-AB10-D595540E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E25546-615A-4662-A410-C249D356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8337F5-1A1D-4D95-B16E-9CD97130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94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E6158-66B2-4796-994E-BFA44AD0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C6C410-D760-47B5-8DED-A1B066DC4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83E6F1-C88C-49F3-A274-E5EA2A981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50DADC-7242-467D-9946-CAB24EE2C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E837A9-9B3F-4705-9FA0-578D7A519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1BA57B-C326-4658-946E-C5FF0E13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B1F85DA-FF8F-4283-9349-3A0EF2C1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491D83-A890-42F7-906A-183508B0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5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1373D-1248-4066-9B0C-1DBBDB76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2BC56B-5041-4824-B05C-5FE7D0A2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D3F338-58C0-4554-86DB-C9B2BFF9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362B14-F95D-417E-A0A4-40743FEB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7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35AD6C-C255-4AB1-B1BE-4B4E9E3E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CBC4B9F-3CD5-40ED-A01E-6D6A6840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04398E-3E40-4E74-BAB9-EFB23838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0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11101-A67A-44FC-BBE6-AAC486C9A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E38084-AA8D-4A2A-8C06-4022D657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896334-1C38-4B86-B67F-DBB31A06B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DE6291-0AF1-4FA0-B120-E79C59EF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C251F8-125E-419F-97D9-C00B5956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5FA28D-0F72-47CC-B891-F46367D1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1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4F93A-C183-422E-9E60-2C5A5BC0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524437-51EC-44B1-9371-E73B8A359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DEC1EB-39B6-49E0-9AA6-45286D82A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7F4FF3-514D-48FE-9A36-E073F54A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DE01A5-DDE3-4739-AFE9-2091C423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F7F8E9-5106-4DDF-8570-A8D9142B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32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89F094-8203-450F-BEC9-F1993A70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39C9B8-A60A-4207-8318-20E85A8CF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855819-D49B-4C83-9C14-3A83B5C33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98BF9-5F7D-4D98-85EF-FA66C9E9B6BD}" type="datetimeFigureOut">
              <a:rPr lang="de-DE" smtClean="0"/>
              <a:t>15.11.2018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0126A-8A4F-435D-851B-0534D23E2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D3D31E-E51D-49BA-A4A6-30A663969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9765-D725-47F2-80E7-C668E6C2F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4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7920F-D7C7-40D0-8260-A7A0ED315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5768"/>
          </a:xfrm>
        </p:spPr>
        <p:txBody>
          <a:bodyPr>
            <a:normAutofit/>
          </a:bodyPr>
          <a:lstStyle/>
          <a:p>
            <a:r>
              <a:rPr lang="de-DE" sz="3200" b="1" dirty="0"/>
              <a:t>Fachoberschule für Landwirtschaft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C5CDB7-C830-4186-8938-DFB4086A8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1984"/>
            <a:ext cx="9144000" cy="2915816"/>
          </a:xfrm>
        </p:spPr>
        <p:txBody>
          <a:bodyPr/>
          <a:lstStyle/>
          <a:p>
            <a:endParaRPr lang="de-DE" dirty="0"/>
          </a:p>
          <a:p>
            <a:r>
              <a:rPr lang="de-DE" sz="4000" b="1" cap="all" dirty="0">
                <a:solidFill>
                  <a:srgbClr val="191B0E"/>
                </a:solidFill>
                <a:latin typeface="Franklin Gothic Book" panose="020B0503020102020204"/>
                <a:ea typeface="+mj-ea"/>
                <a:cs typeface="+mj-cs"/>
              </a:rPr>
              <a:t>Ergebnisse der Umfrage in den </a:t>
            </a:r>
            <a:br>
              <a:rPr lang="de-DE" sz="4000" b="1" cap="all" dirty="0">
                <a:solidFill>
                  <a:srgbClr val="191B0E"/>
                </a:solidFill>
                <a:latin typeface="Franklin Gothic Book" panose="020B0503020102020204"/>
                <a:ea typeface="+mj-ea"/>
                <a:cs typeface="+mj-cs"/>
              </a:rPr>
            </a:br>
            <a:r>
              <a:rPr lang="de-DE" sz="4000" b="1" cap="all" dirty="0">
                <a:solidFill>
                  <a:srgbClr val="191B0E"/>
                </a:solidFill>
                <a:latin typeface="Franklin Gothic Book" panose="020B0503020102020204"/>
                <a:ea typeface="+mj-ea"/>
                <a:cs typeface="+mj-cs"/>
              </a:rPr>
              <a:t>2. Klassen </a:t>
            </a:r>
          </a:p>
          <a:p>
            <a:r>
              <a:rPr lang="de-DE" sz="4000" b="1" cap="all" dirty="0">
                <a:solidFill>
                  <a:srgbClr val="191B0E"/>
                </a:solidFill>
                <a:latin typeface="Franklin Gothic Book" panose="020B0503020102020204"/>
                <a:ea typeface="+mj-ea"/>
                <a:cs typeface="+mj-cs"/>
              </a:rPr>
              <a:t>Schuljahr 2017/18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61165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4592C-F552-4C5A-8A4A-3FD15EAF0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9209"/>
            <a:ext cx="9038253" cy="877077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Wurde der Erwerb von Kompetenzen im Bereich der Informations- und Kommunikationstechnologien im Verlauf der zwei Schuljahre unterstützt?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5003DE-94C2-407E-8F08-B9F05764F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527" y="1306286"/>
            <a:ext cx="8536473" cy="4963886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2EC3967B-6A64-45B0-A3B4-954F1271D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19109"/>
              </p:ext>
            </p:extLst>
          </p:nvPr>
        </p:nvGraphicFramePr>
        <p:xfrm>
          <a:off x="2032000" y="1240970"/>
          <a:ext cx="8996784" cy="518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13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42BBE-8D03-4ED9-AE70-F39DD0EA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5" y="587829"/>
            <a:ext cx="9144000" cy="718457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Gab es im Verlauf der zwei Schuljahr genügend Möglichkeiten, das Präsentieren von Arbeitsergebnissen zu üben?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746D53-ADC4-40D0-8C5F-D5B4512F7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3567"/>
            <a:ext cx="9144000" cy="4786604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03E77C5-E881-425A-904F-0927E33BE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9849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396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2CD7A-0CD1-4845-8C32-62C74109C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3185"/>
            <a:ext cx="9144000" cy="746448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War das Eigenverantwortliche Lernen (EVA-Projekt, andere Projekte) hilfreich für Deinen schulischen Werdegang?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B6197C-521D-4EEF-BDEB-5AF6DAF8E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6914"/>
            <a:ext cx="9144000" cy="4898572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DF06C5D0-3B30-4860-B7B2-8C3325FE6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1917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798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795DD8-878B-4979-AF78-DB390E35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>
            <a:normAutofit/>
          </a:bodyPr>
          <a:lstStyle/>
          <a:p>
            <a:r>
              <a:rPr lang="de-DE" sz="2800" b="1" dirty="0"/>
              <a:t>Waren die durchgeführten Fachtage wichtig für den Lernprozess?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5CC2AE60-4CAC-4078-86BE-53AFD9F63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600435"/>
              </p:ext>
            </p:extLst>
          </p:nvPr>
        </p:nvGraphicFramePr>
        <p:xfrm>
          <a:off x="838200" y="1212850"/>
          <a:ext cx="10134600" cy="496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1558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80D51-D240-4E3A-ADFA-BD87B7E75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4440"/>
            <a:ext cx="9144000" cy="1026367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Hat es Deiner Ansicht nach in den ersten beiden Schuljahren genügend kulturelle Momente im Schulalltag gegeben (Theaterbesuche, Autoren-begegnungen u.ä.)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8A5FD9-5EF7-4100-8B28-AFF858C3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96751"/>
            <a:ext cx="9144000" cy="4357396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AF6344D7-152B-4567-8871-5CD6E55F6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976103"/>
              </p:ext>
            </p:extLst>
          </p:nvPr>
        </p:nvGraphicFramePr>
        <p:xfrm>
          <a:off x="2032000" y="541176"/>
          <a:ext cx="8636000" cy="559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15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17A85-32EF-4B59-9C36-1C7767E3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4133"/>
            <a:ext cx="9595556" cy="767645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War das Schulklima an der Fachoberschule für Landwirtschaft für die Bewältigung des Schulalltags förderlich?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7943EE-5CCE-4BF6-8018-3D7E0FC34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8533"/>
            <a:ext cx="9595556" cy="4995333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734266F-9EFA-4D26-B3CE-776BA7F36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780762"/>
              </p:ext>
            </p:extLst>
          </p:nvPr>
        </p:nvGraphicFramePr>
        <p:xfrm>
          <a:off x="1524000" y="1241778"/>
          <a:ext cx="9595556" cy="514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4877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E6DDD-1890-4022-AA48-36F5E9054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8000"/>
            <a:ext cx="9144000" cy="1049867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Waren die organisatorischen Abläufe an der Schule (Mitteilungen vom Sekretariat an die Klasse, Informationen etc.) den Erfordernissen entsprechend?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67FAAD-EB66-4AF2-9571-8C11F11E0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7867"/>
            <a:ext cx="9144000" cy="4876800"/>
          </a:xfrm>
        </p:spPr>
        <p:txBody>
          <a:bodyPr>
            <a:normAutofit/>
          </a:bodyPr>
          <a:lstStyle/>
          <a:p>
            <a:endParaRPr lang="de-DE" sz="28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8F6A688-81C5-4025-B2B4-36DFB8E57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631526"/>
              </p:ext>
            </p:extLst>
          </p:nvPr>
        </p:nvGraphicFramePr>
        <p:xfrm>
          <a:off x="1444977" y="1557868"/>
          <a:ext cx="908755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32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11393-47BB-4C59-A002-A687FDC61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5733"/>
            <a:ext cx="9144000" cy="620889"/>
          </a:xfrm>
        </p:spPr>
        <p:txBody>
          <a:bodyPr>
            <a:normAutofit/>
          </a:bodyPr>
          <a:lstStyle/>
          <a:p>
            <a:r>
              <a:rPr lang="de-DE" sz="2800" b="1" dirty="0"/>
              <a:t>Was war für Dich bei der Wahl der Schule ausschlaggebend?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976A5E-78AE-4A6D-A30C-C85985CFE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089" y="1332089"/>
            <a:ext cx="9144000" cy="3711222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D9B262E0-9FD4-4826-8BA3-A6B12DB14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2737028"/>
              </p:ext>
            </p:extLst>
          </p:nvPr>
        </p:nvGraphicFramePr>
        <p:xfrm>
          <a:off x="2280356" y="1546578"/>
          <a:ext cx="7879644" cy="501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75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AE47-EE30-4F48-A0AD-C3AD49F14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7119"/>
            <a:ext cx="9144000" cy="849086"/>
          </a:xfrm>
        </p:spPr>
        <p:txBody>
          <a:bodyPr>
            <a:noAutofit/>
          </a:bodyPr>
          <a:lstStyle/>
          <a:p>
            <a:r>
              <a:rPr lang="de-DE" sz="2800" b="1" dirty="0"/>
              <a:t>Wurden die Erwartungen, die mit der Wahl der Schule verbunden waren, erfüllt?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7DCECC-D4E8-4949-9AB7-DE713FD9F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6833"/>
            <a:ext cx="9144000" cy="3540967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2FB2F56B-B280-41BC-BFBD-3E24D6E09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339900"/>
              </p:ext>
            </p:extLst>
          </p:nvPr>
        </p:nvGraphicFramePr>
        <p:xfrm>
          <a:off x="1523999" y="1456786"/>
          <a:ext cx="9041363" cy="5102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62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D7F8D-D426-443D-9628-70E0F12B1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0506"/>
            <a:ext cx="9878008" cy="587829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War der Übertritt von der Mittelschule in die Oberschule für Dich schwierig?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1C4C0930-7E2F-424D-83B9-7243E7269F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4069732"/>
              </p:ext>
            </p:extLst>
          </p:nvPr>
        </p:nvGraphicFramePr>
        <p:xfrm>
          <a:off x="2032000" y="1399592"/>
          <a:ext cx="7615853" cy="481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96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21A641-E1B9-4A24-AFA6-89C66E8B9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152"/>
            <a:ext cx="9144000" cy="643812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Falls Du Kurse in der Förderwoche besuchen konntest: Waren die Kurse für Dich anregend und Deinen Interesse entsprechend?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620037-5934-4240-AAA9-2B827A0D0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2857"/>
            <a:ext cx="9144000" cy="4432041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FB52138-AD01-4209-9590-CDEF1B2FB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9392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15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62858-0286-4491-B246-A16909D06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9166"/>
            <a:ext cx="9144000" cy="1073021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Wenn Du Unterstützungsangebote der Schule in Anspruch genommen hast: Waren die Unterstützungsangebote der Schule in den ersten beiden Schuljahren hilfreich?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B3095D-8CD8-4807-8807-C0147A7E0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54154"/>
            <a:ext cx="9144000" cy="4646645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DB33B8E3-92F4-4549-B8C5-9AAA7CC2B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593113"/>
              </p:ext>
            </p:extLst>
          </p:nvPr>
        </p:nvGraphicFramePr>
        <p:xfrm>
          <a:off x="2032000" y="1558212"/>
          <a:ext cx="7746482" cy="45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9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DC14D-D2AC-4142-A7FF-378964CE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193"/>
            <a:ext cx="9144000" cy="503852"/>
          </a:xfrm>
        </p:spPr>
        <p:txBody>
          <a:bodyPr>
            <a:normAutofit/>
          </a:bodyPr>
          <a:lstStyle/>
          <a:p>
            <a:r>
              <a:rPr lang="de-DE" sz="2800" b="1" dirty="0"/>
              <a:t>Wenn ja, welche?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4CD39B-27BF-4207-A54F-E4DB8C756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06286"/>
            <a:ext cx="9144000" cy="4935894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B43CDB3-7994-4FF8-80A2-10F3EB9F19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4243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27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5554E-4BEA-466A-B6A9-CADF5ED8B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0547"/>
            <a:ext cx="9144000" cy="681135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Hast Du vor der Wahl der Schwerpunktrichtung genügend Informationen zu den drei Schwerpunkten bekommen?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55DB24-D16A-41D7-8A78-7BE6750AC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5616"/>
            <a:ext cx="9144000" cy="4814596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E116A681-E34C-48B0-8023-44DDDAA37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0873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88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E2F0D-DA1C-43AB-A7C4-06B64D0ED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4563"/>
            <a:ext cx="9144000" cy="942392"/>
          </a:xfrm>
        </p:spPr>
        <p:txBody>
          <a:bodyPr>
            <a:normAutofit fontScale="90000"/>
          </a:bodyPr>
          <a:lstStyle/>
          <a:p>
            <a:pPr algn="l"/>
            <a:r>
              <a:rPr lang="de-DE" sz="3100" b="1" dirty="0"/>
              <a:t>Hat</a:t>
            </a:r>
            <a:r>
              <a:rPr lang="de-DE" dirty="0"/>
              <a:t> </a:t>
            </a:r>
            <a:r>
              <a:rPr lang="de-DE" sz="3100" b="1" dirty="0"/>
              <a:t>es im Verlauf der 2 Schuljahre genügend Möglichkeiten für Übungen und praktisches Lernen gegeben?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D71FB1-C92C-4843-93FC-B1A740053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0931"/>
            <a:ext cx="9144000" cy="5057191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7EF5757-D2A3-436F-A3D4-2C6DD729B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9868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87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94F49-58C0-4864-A2F5-574DDB1C4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6531"/>
            <a:ext cx="9144000" cy="690465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b="1" dirty="0"/>
              <a:t>Waren die durchgeführte Lehrausgänge eine Unterstützung im Lernprozess?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4B3CA5-B1E9-4D8F-A99A-9F8E8CA3D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8293"/>
            <a:ext cx="9144000" cy="5075853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DE625E9-F30B-42DE-B72A-4DBF28ACBE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0152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540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20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Office</vt:lpstr>
      <vt:lpstr>Fachoberschule für Landwirtschaft</vt:lpstr>
      <vt:lpstr>Wurden die Erwartungen, die mit der Wahl der Schule verbunden waren, erfüllt?</vt:lpstr>
      <vt:lpstr>War der Übertritt von der Mittelschule in die Oberschule für Dich schwierig?</vt:lpstr>
      <vt:lpstr>Falls Du Kurse in der Förderwoche besuchen konntest: Waren die Kurse für Dich anregend und Deinen Interesse entsprechend?</vt:lpstr>
      <vt:lpstr>Wenn Du Unterstützungsangebote der Schule in Anspruch genommen hast: Waren die Unterstützungsangebote der Schule in den ersten beiden Schuljahren hilfreich?</vt:lpstr>
      <vt:lpstr>Wenn ja, welche?</vt:lpstr>
      <vt:lpstr>Hast Du vor der Wahl der Schwerpunktrichtung genügend Informationen zu den drei Schwerpunkten bekommen?</vt:lpstr>
      <vt:lpstr>Hat es im Verlauf der 2 Schuljahre genügend Möglichkeiten für Übungen und praktisches Lernen gegeben?</vt:lpstr>
      <vt:lpstr>Waren die durchgeführte Lehrausgänge eine Unterstützung im Lernprozess?</vt:lpstr>
      <vt:lpstr>Wurde der Erwerb von Kompetenzen im Bereich der Informations- und Kommunikationstechnologien im Verlauf der zwei Schuljahre unterstützt?</vt:lpstr>
      <vt:lpstr>Gab es im Verlauf der zwei Schuljahr genügend Möglichkeiten, das Präsentieren von Arbeitsergebnissen zu üben?</vt:lpstr>
      <vt:lpstr>War das Eigenverantwortliche Lernen (EVA-Projekt, andere Projekte) hilfreich für Deinen schulischen Werdegang?</vt:lpstr>
      <vt:lpstr>Waren die durchgeführten Fachtage wichtig für den Lernprozess?</vt:lpstr>
      <vt:lpstr>Hat es Deiner Ansicht nach in den ersten beiden Schuljahren genügend kulturelle Momente im Schulalltag gegeben (Theaterbesuche, Autoren-begegnungen u.ä.)</vt:lpstr>
      <vt:lpstr>War das Schulklima an der Fachoberschule für Landwirtschaft für die Bewältigung des Schulalltags förderlich?</vt:lpstr>
      <vt:lpstr>Waren die organisatorischen Abläufe an der Schule (Mitteilungen vom Sekretariat an die Klasse, Informationen etc.) den Erfordernissen entsprechend?</vt:lpstr>
      <vt:lpstr>Was war für Dich bei der Wahl der Schule ausschlaggebend?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Wurden die Erwartungen, die mit der Wahl der Schule verbunden waren, erfüllt?</dc:title>
  <dc:creator>Tutzer, Franz</dc:creator>
  <cp:lastModifiedBy>Tutzer, Franz</cp:lastModifiedBy>
  <cp:revision>31</cp:revision>
  <dcterms:created xsi:type="dcterms:W3CDTF">2018-11-15T07:20:58Z</dcterms:created>
  <dcterms:modified xsi:type="dcterms:W3CDTF">2018-11-15T10:26:09Z</dcterms:modified>
</cp:coreProperties>
</file>